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69" r:id="rId2"/>
    <p:sldId id="623" r:id="rId3"/>
    <p:sldId id="622" r:id="rId4"/>
    <p:sldId id="625" r:id="rId5"/>
    <p:sldId id="627" r:id="rId6"/>
    <p:sldId id="628" r:id="rId7"/>
    <p:sldId id="626" r:id="rId8"/>
  </p:sldIdLst>
  <p:sldSz cx="9144000" cy="6858000" type="screen4x3"/>
  <p:notesSz cx="9928225" cy="6797675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8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3256" autoAdjust="0"/>
  </p:normalViewPr>
  <p:slideViewPr>
    <p:cSldViewPr snapToGrid="0" snapToObjects="1">
      <p:cViewPr>
        <p:scale>
          <a:sx n="90" d="100"/>
          <a:sy n="90" d="100"/>
        </p:scale>
        <p:origin x="374" y="221"/>
      </p:cViewPr>
      <p:guideLst>
        <p:guide orient="horz" pos="807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2220" y="-9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005" cy="33988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03" y="0"/>
            <a:ext cx="4303005" cy="33988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1EDAA17-904C-4683-8571-9BCFB58C4722}" type="datetimeFigureOut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702"/>
            <a:ext cx="4303005" cy="33988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03" y="6456702"/>
            <a:ext cx="4303005" cy="33988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AE6E702-E3CF-49C0-9440-973FDAA01F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176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005" cy="33988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03" y="0"/>
            <a:ext cx="4303005" cy="33988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7F8880E-66E9-44A3-ADBC-BD41E9624C7D}" type="datetimeFigureOut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702"/>
            <a:ext cx="4303005" cy="33988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03" y="6456702"/>
            <a:ext cx="4303005" cy="33988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C644A66-E0B1-42A0-813E-2D8A2D63E0A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8409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44A66-E0B1-42A0-813E-2D8A2D63E0A5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44A66-E0B1-42A0-813E-2D8A2D63E0A5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44A66-E0B1-42A0-813E-2D8A2D63E0A5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 1 top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De Nationale Geologiske Undersøgelser for Danmark og Grønland</a:t>
            </a:r>
          </a:p>
          <a:p>
            <a:r>
              <a:rPr lang="da-DK" dirty="0" smtClean="0"/>
              <a:t>Klima- og Energiministeriet</a:t>
            </a:r>
            <a:endParaRPr lang="da-DK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2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A420-ECCB-44E7-92FA-22C7CEDCAD8D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23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2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24BEA-B2E3-4C55-BE30-BDA7F98CAC9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6318-6FF8-4068-BD31-5C59A6E132C8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3ED9-D713-4BD1-AB0E-F0A9E71EE0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D5F3-C883-43CE-89F5-9EAF4252D7B2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3F04-0682-4557-8829-865BCB3C584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B99F-8CEE-4F20-9B8A-81FFC2A86B1B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C348-DBDB-4EA6-8A05-2F707C25366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4E86-5850-4C7B-B1C4-9B73D37AEB9E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D674-2FFF-4783-A02D-834B6295C3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07BC-67B5-495B-A229-AC6E26D81B80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4698-C94F-48E7-ACBC-93993665B79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F304-1C01-473E-9935-A11EDD19536A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BED8-7538-4076-A47B-98A768588F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5F82-6452-4AD3-9F38-CADACE4708B0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B7CF-CB0B-47A7-8E87-02B0FD569F1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EA88-9A32-471F-B08C-890AB02C68BE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3C61-771E-4481-B50A-0413F254BA7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F488-EB22-4242-98BD-8C3E9297878B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FA69C-4892-41CA-8C50-BB44DBC880C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70D9-7996-4EE6-85CB-6A6E527D23CA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3211-0969-40DE-9946-E0D0304CE3E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4875"/>
            <a:ext cx="8229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87525"/>
            <a:ext cx="82296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8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194044-F49F-448E-8042-66BD5543509A}" type="datetime1">
              <a:rPr lang="da-DK"/>
              <a:pPr>
                <a:defRPr/>
              </a:pPr>
              <a:t>02-05-2016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8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8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DD35BD-3A4D-4071-9A44-B5200E9E19A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1" name="Picture 10" descr="Slide 2 top u DK-U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0638"/>
            <a:ext cx="91805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684963"/>
            <a:ext cx="9144000" cy="17938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0" y="6648450"/>
            <a:ext cx="91440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900" spc="6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GEOLOGICAL SURVEY OF DENMARK AND GREENLAND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mitwebsted.geus.dk/Person.aspx?guid=AB5B4ECF-8429-4FD2-B574-7C57FD84888A" TargetMode="External"/><Relationship Id="rId18" Type="http://schemas.openxmlformats.org/officeDocument/2006/relationships/image" Target="../media/image17.jpeg"/><Relationship Id="rId26" Type="http://schemas.openxmlformats.org/officeDocument/2006/relationships/image" Target="../media/image23.jpeg"/><Relationship Id="rId3" Type="http://schemas.openxmlformats.org/officeDocument/2006/relationships/image" Target="../media/image8.jpeg"/><Relationship Id="rId21" Type="http://schemas.openxmlformats.org/officeDocument/2006/relationships/image" Target="../media/image19.gif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17" Type="http://schemas.openxmlformats.org/officeDocument/2006/relationships/hyperlink" Target="http://mitwebsted.geus.dk/Person.aspx?guid=A07A8C05-A334-4C31-807B-E6B35D0ECC5D" TargetMode="External"/><Relationship Id="rId25" Type="http://schemas.openxmlformats.org/officeDocument/2006/relationships/hyperlink" Target="http://mitwebsted.geus.dk/Person.aspx?guid=35212D8A-0BEC-4296-B07E-CE96EC47F06D" TargetMode="External"/><Relationship Id="rId2" Type="http://schemas.openxmlformats.org/officeDocument/2006/relationships/image" Target="../media/image7.jpeg"/><Relationship Id="rId16" Type="http://schemas.openxmlformats.org/officeDocument/2006/relationships/image" Target="../media/image16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itwebsted.geus.dk/Person.aspx?guid=77487BD8-1E6A-4436-8B68-241D0856371F" TargetMode="External"/><Relationship Id="rId11" Type="http://schemas.openxmlformats.org/officeDocument/2006/relationships/hyperlink" Target="http://mitwebsted.geus.dk/Person.aspx?guid=18771270-43E7-4739-AE57-94A74C849A96" TargetMode="External"/><Relationship Id="rId24" Type="http://schemas.openxmlformats.org/officeDocument/2006/relationships/image" Target="../media/image22.jpeg"/><Relationship Id="rId5" Type="http://schemas.openxmlformats.org/officeDocument/2006/relationships/image" Target="../media/image9.jpeg"/><Relationship Id="rId15" Type="http://schemas.openxmlformats.org/officeDocument/2006/relationships/hyperlink" Target="http://mitwebsted.geus.dk/Person.aspx?accountname=GEUS\tl" TargetMode="External"/><Relationship Id="rId23" Type="http://schemas.openxmlformats.org/officeDocument/2006/relationships/image" Target="../media/image21.jpeg"/><Relationship Id="rId10" Type="http://schemas.openxmlformats.org/officeDocument/2006/relationships/image" Target="../media/image13.jpeg"/><Relationship Id="rId19" Type="http://schemas.openxmlformats.org/officeDocument/2006/relationships/hyperlink" Target="http://mitwebsted.geus.dk/Person.aspx?guid=67716DF5-6AAE-4AAC-8EAE-99DEA0162B65" TargetMode="External"/><Relationship Id="rId4" Type="http://schemas.openxmlformats.org/officeDocument/2006/relationships/hyperlink" Target="http://mitwebsted.geus.dk/Person.aspx?guid=A6A3F375-E07C-4580-9553-8583EFE4A3B3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5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4506913"/>
            <a:ext cx="7772400" cy="720725"/>
          </a:xfrm>
        </p:spPr>
        <p:txBody>
          <a:bodyPr/>
          <a:lstStyle/>
          <a:p>
            <a:pPr>
              <a:defRPr/>
            </a:pPr>
            <a:endParaRPr lang="da-DK" dirty="0" smtClean="0"/>
          </a:p>
          <a:p>
            <a:pPr>
              <a:defRPr/>
            </a:pPr>
            <a:endParaRPr lang="da-DK" dirty="0" smtClean="0"/>
          </a:p>
          <a:p>
            <a:pPr>
              <a:defRPr/>
            </a:pPr>
            <a:endParaRPr lang="da-DK" dirty="0"/>
          </a:p>
          <a:p>
            <a:pPr>
              <a:defRPr/>
            </a:pPr>
            <a:endParaRPr lang="da-DK" dirty="0" smtClean="0"/>
          </a:p>
          <a:p>
            <a:pPr>
              <a:defRPr/>
            </a:pP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09" y="1813124"/>
            <a:ext cx="3130296" cy="471220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445888" y="743988"/>
            <a:ext cx="3791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4400" b="1" dirty="0" smtClean="0"/>
              <a:t>Dyb </a:t>
            </a:r>
            <a:r>
              <a:rPr lang="da-DK" sz="4400" b="1" dirty="0" err="1" smtClean="0"/>
              <a:t>geotermi</a:t>
            </a:r>
            <a:endParaRPr lang="da-DK" sz="4400" b="1" dirty="0" smtClean="0"/>
          </a:p>
          <a:p>
            <a:pPr algn="ctr"/>
            <a:r>
              <a:rPr lang="da-DK" sz="2000" b="1" dirty="0" smtClean="0"/>
              <a:t>(og energilagring)</a:t>
            </a: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37887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130629" y="963554"/>
            <a:ext cx="8834746" cy="56817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a-DK" sz="1000" b="1" dirty="0">
                <a:latin typeface="+mn-lt"/>
                <a:ea typeface="ＭＳ Ｐゴシック"/>
                <a:cs typeface="Verdana" pitchFamily="34" charset="0"/>
              </a:rPr>
              <a:t>1976: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Første geotermiske test, Oddesund-1 (DUC olie boring), positiv test  af Gassum Fm i 2 km; finansieret af Handelsministeriet</a:t>
            </a: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1976-1980 :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systematiske landsdækkende undersøgelser; DONG: licenshaver, operatør; GEUS/DGU og AAU: geologi</a:t>
            </a: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1981: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GEUS udgiver første landsdækkende vurdering.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  <a:sym typeface="Wingdings" panose="05000000000000000000" pitchFamily="2" charset="2"/>
              </a:rPr>
              <a:t>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Michelsen et al. (1981) </a:t>
            </a: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1979 &amp;1982: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 Aars-1 &amp; Farsø-1, Thisted-2. DGU kortlagde, stillede med </a:t>
            </a:r>
            <a:r>
              <a:rPr lang="da-DK" sz="1000" dirty="0" err="1" smtClean="0">
                <a:latin typeface="+mn-lt"/>
                <a:ea typeface="ＭＳ Ｐゴシック"/>
                <a:cs typeface="Verdana" pitchFamily="34" charset="0"/>
              </a:rPr>
              <a:t>wellsite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 geologer; kerneanalyser, vurderinger. Produktionsrater i </a:t>
            </a:r>
            <a:r>
              <a:rPr lang="da-DK" sz="1000" dirty="0" smtClean="0">
                <a:ea typeface="ＭＳ Ｐゴシック"/>
                <a:cs typeface="Verdana" pitchFamily="34" charset="0"/>
              </a:rPr>
              <a:t>~3 </a:t>
            </a:r>
            <a:r>
              <a:rPr lang="da-DK" sz="1000" dirty="0">
                <a:ea typeface="ＭＳ Ｐゴシック"/>
                <a:cs typeface="Verdana" pitchFamily="34" charset="0"/>
              </a:rPr>
              <a:t>km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skuffende </a:t>
            </a:r>
            <a:r>
              <a:rPr lang="da-DK" sz="1000" dirty="0" err="1">
                <a:latin typeface="+mn-lt"/>
                <a:ea typeface="ＭＳ Ｐゴシック"/>
                <a:cs typeface="Verdana" pitchFamily="34" charset="0"/>
              </a:rPr>
              <a:t>pga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 dårlige reservoir egenskaber –  cementering og porehals blokeringer(?)</a:t>
            </a: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1984: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Thisted-3 og -4; kerneanalyser, kernebeskrivelser, vurderinger 1988 og 2002: GEUS bidrager til </a:t>
            </a:r>
            <a:r>
              <a:rPr lang="da-DK" sz="1000" dirty="0" err="1" smtClean="0">
                <a:latin typeface="+mn-lt"/>
                <a:ea typeface="ＭＳ Ｐゴシック"/>
                <a:cs typeface="Verdana" pitchFamily="34" charset="0"/>
              </a:rPr>
              <a:t>EUs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 geotermi-atlas.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Thisted Værket; Skagerrak Fm skuffer; Gassum Fm positiv, produktion fra ~ 1250 m,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45</a:t>
            </a:r>
            <a:r>
              <a:rPr lang="da-DK" sz="1000" baseline="40000" dirty="0" smtClean="0">
                <a:latin typeface="+mn-lt"/>
                <a:ea typeface="ＭＳ Ｐゴシック"/>
                <a:cs typeface="Verdana" pitchFamily="34" charset="0"/>
              </a:rPr>
              <a:t>o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C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varmt salt vand, 33 m tyk payzone, excellent vandledningsevne (100 </a:t>
            </a:r>
            <a:r>
              <a:rPr lang="da-DK" sz="1000" dirty="0" err="1">
                <a:latin typeface="+mn-lt"/>
                <a:ea typeface="ＭＳ Ｐゴシック"/>
                <a:cs typeface="Verdana" pitchFamily="34" charset="0"/>
              </a:rPr>
              <a:t>Darcy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 meter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000" b="1" dirty="0" smtClean="0">
                <a:latin typeface="+mn-lt"/>
                <a:ea typeface="ＭＳ Ｐゴシック"/>
                <a:cs typeface="Verdana" pitchFamily="34" charset="0"/>
              </a:rPr>
              <a:t>1984</a:t>
            </a:r>
            <a:r>
              <a:rPr lang="en-GB" sz="1000" b="1" dirty="0">
                <a:latin typeface="+mn-lt"/>
                <a:ea typeface="ＭＳ Ｐゴシック"/>
                <a:cs typeface="Verdana" pitchFamily="34" charset="0"/>
              </a:rPr>
              <a:t>: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Thisted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anlægget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; Skagerrak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Fm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skuffer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; Gassum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Fm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positiv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, 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produktion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fra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 ~1250 m, 45</a:t>
            </a:r>
            <a:r>
              <a:rPr lang="da-DK" sz="1000" baseline="40000" dirty="0">
                <a:latin typeface="+mn-lt"/>
                <a:ea typeface="ＭＳ Ｐゴシック"/>
                <a:cs typeface="Verdana" pitchFamily="34" charset="0"/>
              </a:rPr>
              <a:t>o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C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varmt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 salt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vand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, 33 m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tyk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payzone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, excellent </a:t>
            </a:r>
            <a:r>
              <a:rPr lang="en-GB" sz="1000" dirty="0" err="1">
                <a:latin typeface="+mn-lt"/>
                <a:ea typeface="ＭＳ Ｐゴシック"/>
                <a:cs typeface="Verdana" pitchFamily="34" charset="0"/>
              </a:rPr>
              <a:t>vandledningsevne</a:t>
            </a:r>
            <a:r>
              <a:rPr lang="en-GB" sz="1000" dirty="0">
                <a:latin typeface="+mn-lt"/>
                <a:ea typeface="ＭＳ Ｐゴシック"/>
                <a:cs typeface="Verdana" pitchFamily="34" charset="0"/>
              </a:rPr>
              <a:t> (100 Darcy meter)</a:t>
            </a:r>
            <a:endParaRPr lang="da-DK" sz="1000" dirty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1998: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Deltagelse i arbejdsgruppe (GEUS, DONG og Energistyrelsen) </a:t>
            </a: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1988 </a:t>
            </a:r>
            <a:r>
              <a:rPr lang="da-DK" sz="1000" b="1" dirty="0">
                <a:latin typeface="+mn-lt"/>
                <a:ea typeface="ＭＳ Ｐゴシック"/>
                <a:cs typeface="Verdana" pitchFamily="34" charset="0"/>
              </a:rPr>
              <a:t>og 2002: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EU initiativ: GEUS bidrager til de regionale EU-Atlas,  konservative vurderinger alene baseret på varmeindholdet i formationsvæsken pegede på et stort potentiale </a:t>
            </a: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1998</a:t>
            </a:r>
            <a:r>
              <a:rPr lang="da-DK" sz="1000" b="1" dirty="0">
                <a:latin typeface="+mn-lt"/>
                <a:ea typeface="ＭＳ Ｐゴシック"/>
                <a:cs typeface="Verdana" pitchFamily="34" charset="0"/>
              </a:rPr>
              <a:t>: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Nyt forsøg på at sætte fokus på geotermi: En intern </a:t>
            </a:r>
            <a:r>
              <a:rPr lang="da-DK" sz="1000" dirty="0" err="1">
                <a:latin typeface="+mn-lt"/>
                <a:ea typeface="ＭＳ Ｐゴシック"/>
                <a:cs typeface="Verdana" pitchFamily="34" charset="0"/>
              </a:rPr>
              <a:t>re-evaluering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af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det geotermiske potentiale peger på et meget stort potentiale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(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GEUS, DONG og Energistyrelsen)</a:t>
            </a: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Sidst </a:t>
            </a:r>
            <a:r>
              <a:rPr lang="da-DK" sz="1000" b="1" dirty="0">
                <a:latin typeface="+mn-lt"/>
                <a:ea typeface="ＭＳ Ｐゴシック"/>
                <a:cs typeface="Verdana" pitchFamily="34" charset="0"/>
              </a:rPr>
              <a:t>i 1990-erne - først i 2000-erne: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fast husrådgiver for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DONG, 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  <a:sym typeface="Wingdings" panose="05000000000000000000" pitchFamily="2" charset="2"/>
              </a:rPr>
              <a:t></a:t>
            </a: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“De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17 byer i DK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Omfattende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analyser i  Storkøbenhavn, indsamling af nye seismiske data og udførelse af  efterforskningsboringen Magretheholm-1, positiv test af </a:t>
            </a:r>
            <a:r>
              <a:rPr lang="da-DK" sz="1000" dirty="0" err="1">
                <a:latin typeface="+mn-lt"/>
                <a:ea typeface="ＭＳ Ｐゴシック"/>
                <a:cs typeface="Verdana" pitchFamily="34" charset="0"/>
              </a:rPr>
              <a:t>Bunter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 Sandsten Fm</a:t>
            </a:r>
          </a:p>
          <a:p>
            <a:pPr marL="0" indent="0">
              <a:spcBef>
                <a:spcPts val="0"/>
              </a:spcBef>
              <a:buNone/>
            </a:pPr>
            <a:endParaRPr lang="da-DK" sz="1000" dirty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2002-2004</a:t>
            </a:r>
            <a:r>
              <a:rPr lang="da-DK" sz="1000" b="1" dirty="0">
                <a:latin typeface="+mn-lt"/>
                <a:ea typeface="ＭＳ Ｐゴシック"/>
                <a:cs typeface="Verdana" pitchFamily="34" charset="0"/>
              </a:rPr>
              <a:t>: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Etablering af Margretheholm anlægget, produktion fra </a:t>
            </a:r>
            <a:r>
              <a:rPr lang="da-DK" sz="1000" dirty="0" err="1">
                <a:latin typeface="+mn-lt"/>
                <a:ea typeface="ＭＳ Ｐゴシック"/>
                <a:cs typeface="Verdana" pitchFamily="34" charset="0"/>
              </a:rPr>
              <a:t>Bunter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da-DK" sz="1000" dirty="0" err="1">
                <a:latin typeface="+mn-lt"/>
                <a:ea typeface="ＭＳ Ｐゴシック"/>
                <a:cs typeface="Verdana" pitchFamily="34" charset="0"/>
              </a:rPr>
              <a:t>Sandstone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 Fm, ~2600 m, 74</a:t>
            </a:r>
            <a:r>
              <a:rPr lang="da-DK" sz="1000" baseline="40000" dirty="0">
                <a:latin typeface="+mn-lt"/>
                <a:ea typeface="ＭＳ Ｐゴシック"/>
                <a:cs typeface="Verdana" pitchFamily="34" charset="0"/>
              </a:rPr>
              <a:t>o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C varmt salt vand, 30 m payzone (12 </a:t>
            </a:r>
            <a:r>
              <a:rPr lang="da-DK" sz="1000" dirty="0" err="1">
                <a:latin typeface="+mn-lt"/>
                <a:ea typeface="ＭＳ Ｐゴシック"/>
                <a:cs typeface="Verdana" pitchFamily="34" charset="0"/>
              </a:rPr>
              <a:t>Darcy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 meter). Anlægget sat i produktion 2005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.</a:t>
            </a:r>
            <a:endParaRPr lang="da-DK" sz="1000" dirty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2006-2009</a:t>
            </a:r>
            <a:r>
              <a:rPr lang="da-DK" sz="1000" b="1" dirty="0">
                <a:latin typeface="+mn-lt"/>
                <a:ea typeface="ＭＳ Ｐゴシック"/>
                <a:cs typeface="Verdana" pitchFamily="34" charset="0"/>
              </a:rPr>
              <a:t>: 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Sønderborg, detaljeret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vurdering,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nye seismiske  data, boreprognose for første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efterforskningsboring, geologiske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analyser,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efterforskningsboring 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testede positivt i Gassum Formation, ~1130 m, 47</a:t>
            </a:r>
            <a:r>
              <a:rPr lang="da-DK" sz="1000" baseline="40000" dirty="0">
                <a:latin typeface="+mn-lt"/>
                <a:ea typeface="ＭＳ Ｐゴシック"/>
                <a:cs typeface="Verdana" pitchFamily="34" charset="0"/>
              </a:rPr>
              <a:t>o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C salt vand, 30 m payzone (129 </a:t>
            </a:r>
            <a:r>
              <a:rPr lang="da-DK" sz="1000" dirty="0" err="1">
                <a:latin typeface="+mn-lt"/>
                <a:ea typeface="ＭＳ Ｐゴシック"/>
                <a:cs typeface="Verdana" pitchFamily="34" charset="0"/>
              </a:rPr>
              <a:t>Darcy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 meter). Anlægget sat i produktion April 2013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.</a:t>
            </a:r>
            <a:endParaRPr lang="da-DK" sz="1000" dirty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2008-2009</a:t>
            </a:r>
            <a:r>
              <a:rPr lang="da-DK" sz="1000" dirty="0">
                <a:latin typeface="+mn-lt"/>
                <a:ea typeface="ＭＳ Ｐゴシック"/>
                <a:cs typeface="Verdana" pitchFamily="34" charset="0"/>
              </a:rPr>
              <a:t>: Nyt initiativ fra Energistyrelsen: GEUS blev bedt om at udføre en ny opdateret og landsdækkende analyse af det geotermisk 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</a:rPr>
              <a:t>potentiale.</a:t>
            </a:r>
            <a:r>
              <a:rPr lang="da-DK" sz="1000" dirty="0" smtClean="0">
                <a:latin typeface="+mn-lt"/>
                <a:ea typeface="ＭＳ Ｐゴシック"/>
                <a:cs typeface="Verdana" pitchFamily="34" charset="0"/>
                <a:sym typeface="Wingdings" panose="05000000000000000000" pitchFamily="2" charset="2"/>
              </a:rPr>
              <a:t></a:t>
            </a:r>
            <a:r>
              <a:rPr lang="da-DK" sz="1000" b="1" dirty="0" smtClean="0">
                <a:latin typeface="+mn-lt"/>
                <a:ea typeface="ＭＳ Ｐゴシック"/>
                <a:cs typeface="Verdana" pitchFamily="34" charset="0"/>
              </a:rPr>
              <a:t>ENS09-Rapport</a:t>
            </a:r>
            <a:endParaRPr lang="da-DK" sz="1000" b="1" dirty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1000" b="1" dirty="0" smtClean="0">
              <a:latin typeface="+mn-lt"/>
              <a:ea typeface="ＭＳ Ｐゴシック"/>
              <a:cs typeface="Verdana" pitchFamily="34" charset="0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1611086" y="83068"/>
            <a:ext cx="6197600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solidFill>
                  <a:schemeClr val="bg1"/>
                </a:solidFill>
              </a:rPr>
              <a:t>Dyb </a:t>
            </a:r>
            <a:r>
              <a:rPr lang="da-DK" sz="2000" b="1" dirty="0" err="1" smtClean="0">
                <a:solidFill>
                  <a:schemeClr val="bg1"/>
                </a:solidFill>
              </a:rPr>
              <a:t>geotermi</a:t>
            </a:r>
            <a:r>
              <a:rPr lang="da-DK" sz="2000" b="1" dirty="0" smtClean="0">
                <a:solidFill>
                  <a:schemeClr val="bg1"/>
                </a:solidFill>
              </a:rPr>
              <a:t> - historik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 rot="20216206">
            <a:off x="1143300" y="3211902"/>
            <a:ext cx="59342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rgbClr val="FF0000"/>
                </a:solidFill>
                <a:ea typeface="ＭＳ Ｐゴシック"/>
                <a:cs typeface="Verdana" pitchFamily="34" charset="0"/>
              </a:rPr>
              <a:t>DGU </a:t>
            </a:r>
            <a:r>
              <a:rPr lang="da-DK" sz="2000" b="1" dirty="0">
                <a:solidFill>
                  <a:srgbClr val="FF0000"/>
                </a:solidFill>
                <a:ea typeface="ＭＳ Ｐゴシック"/>
                <a:cs typeface="Verdana" pitchFamily="34" charset="0"/>
              </a:rPr>
              <a:t>/ GEUS har været med fra </a:t>
            </a:r>
            <a:r>
              <a:rPr lang="da-DK" sz="2000" b="1" dirty="0" smtClean="0">
                <a:solidFill>
                  <a:srgbClr val="FF0000"/>
                </a:solidFill>
                <a:ea typeface="ＭＳ Ｐゴシック"/>
                <a:cs typeface="Verdana" pitchFamily="34" charset="0"/>
              </a:rPr>
              <a:t>begyndelsen</a:t>
            </a:r>
            <a:r>
              <a:rPr lang="da-DK" sz="2000" b="1" dirty="0" smtClean="0">
                <a:solidFill>
                  <a:srgbClr val="FF0000"/>
                </a:solidFill>
                <a:ea typeface="ＭＳ Ｐゴシック"/>
                <a:cs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161429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55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5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5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55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0" y="974430"/>
            <a:ext cx="9127259" cy="588356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1600" b="1" dirty="0" smtClean="0">
                <a:solidFill>
                  <a:srgbClr val="FF0000"/>
                </a:solidFill>
                <a:latin typeface="+mn-lt"/>
                <a:ea typeface="ＭＳ Ｐゴシック"/>
                <a:cs typeface="Verdana" pitchFamily="34" charset="0"/>
              </a:rPr>
              <a:t>2009: DONG ændrer forretningsstrategi og tilbageleverer den resterende koncession bortset fra et par mindre områder.</a:t>
            </a:r>
          </a:p>
          <a:p>
            <a:pPr marL="0" indent="0">
              <a:spcBef>
                <a:spcPts val="0"/>
              </a:spcBef>
              <a:buNone/>
            </a:pPr>
            <a:endParaRPr lang="da-DK" sz="1600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16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1600" b="1" dirty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600" b="1" dirty="0" smtClean="0">
                <a:latin typeface="+mn-lt"/>
                <a:ea typeface="ＭＳ Ｐゴシック"/>
                <a:cs typeface="Verdana" pitchFamily="34" charset="0"/>
              </a:rPr>
              <a:t>2012: 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Energistyrelsen tilpasser og justerer de tidligere  kulbrinte licensbetingelser til </a:t>
            </a:r>
            <a:r>
              <a:rPr lang="da-DK" sz="1600" dirty="0" err="1" smtClean="0">
                <a:latin typeface="+mn-lt"/>
                <a:ea typeface="ＭＳ Ｐゴシック"/>
                <a:cs typeface="Verdana" pitchFamily="34" charset="0"/>
              </a:rPr>
              <a:t>geotermiområdet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 (fx  </a:t>
            </a:r>
            <a:r>
              <a:rPr lang="da-DK" sz="1600" dirty="0" err="1" smtClean="0">
                <a:latin typeface="+mn-lt"/>
                <a:ea typeface="ＭＳ Ｐゴシック"/>
                <a:cs typeface="Verdana" pitchFamily="34" charset="0"/>
              </a:rPr>
              <a:t>invindingsplan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, åben dør behandling).</a:t>
            </a:r>
          </a:p>
          <a:p>
            <a:pPr marL="0" indent="0">
              <a:spcBef>
                <a:spcPts val="0"/>
              </a:spcBef>
              <a:buNone/>
            </a:pPr>
            <a:endParaRPr lang="da-DK" sz="16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600" b="1" dirty="0" smtClean="0">
                <a:latin typeface="+mn-lt"/>
                <a:ea typeface="ＭＳ Ｐゴシック"/>
                <a:cs typeface="Verdana" pitchFamily="34" charset="0"/>
              </a:rPr>
              <a:t>2012: 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Energiforlig</a:t>
            </a:r>
            <a:r>
              <a:rPr lang="en-GB" sz="1600" dirty="0" smtClean="0">
                <a:latin typeface="+mn-lt"/>
                <a:ea typeface="ＭＳ Ｐゴシック"/>
                <a:cs typeface="Verdana" pitchFamily="34" charset="0"/>
              </a:rPr>
              <a:t>, 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Ministeren inviterer til Rundbordsdiskussion, og beder om forslag til fremme af </a:t>
            </a:r>
            <a:r>
              <a:rPr lang="da-DK" sz="1600" dirty="0" err="1" smtClean="0">
                <a:latin typeface="+mn-lt"/>
                <a:ea typeface="ＭＳ Ｐゴシック"/>
                <a:cs typeface="Verdana" pitchFamily="34" charset="0"/>
              </a:rPr>
              <a:t>geotermi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da-DK" sz="1600" b="1" dirty="0" smtClean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600" b="1" dirty="0" smtClean="0">
                <a:latin typeface="+mn-lt"/>
                <a:ea typeface="ＭＳ Ｐゴシック"/>
                <a:cs typeface="Verdana" pitchFamily="34" charset="0"/>
              </a:rPr>
              <a:t>2012-2016: 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En række initiativer sat i gang: </a:t>
            </a:r>
          </a:p>
          <a:p>
            <a:pPr>
              <a:spcBef>
                <a:spcPts val="0"/>
              </a:spcBef>
            </a:pPr>
            <a:r>
              <a:rPr lang="da-DK" sz="1600" dirty="0" err="1" smtClean="0">
                <a:latin typeface="+mn-lt"/>
                <a:ea typeface="ＭＳ Ｐゴシック"/>
                <a:cs typeface="Verdana" pitchFamily="34" charset="0"/>
              </a:rPr>
              <a:t>Geotermi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 </a:t>
            </a:r>
            <a:r>
              <a:rPr lang="da-DK" sz="1600" dirty="0" err="1" smtClean="0">
                <a:latin typeface="+mn-lt"/>
                <a:ea typeface="ＭＳ Ｐゴシック"/>
                <a:cs typeface="Verdana" pitchFamily="34" charset="0"/>
              </a:rPr>
              <a:t>WebGIS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-portalen  (landsdækkende); </a:t>
            </a:r>
          </a:p>
          <a:p>
            <a:pPr>
              <a:spcBef>
                <a:spcPts val="0"/>
              </a:spcBef>
            </a:pP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Screening (28 lokaliteter/”byområder”)</a:t>
            </a:r>
          </a:p>
          <a:p>
            <a:pPr>
              <a:spcBef>
                <a:spcPts val="0"/>
              </a:spcBef>
            </a:pP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Drejebog for </a:t>
            </a:r>
            <a:r>
              <a:rPr lang="da-DK" sz="1600" dirty="0" err="1" smtClean="0">
                <a:latin typeface="+mn-lt"/>
                <a:ea typeface="ＭＳ Ｐゴシック"/>
                <a:cs typeface="Verdana" pitchFamily="34" charset="0"/>
              </a:rPr>
              <a:t>geotermi</a:t>
            </a:r>
            <a:r>
              <a:rPr lang="da-DK" sz="1600" dirty="0" smtClean="0">
                <a:latin typeface="+mn-lt"/>
                <a:ea typeface="ＭＳ Ｐゴシック"/>
                <a:cs typeface="Verdana" pitchFamily="34" charset="0"/>
              </a:rPr>
              <a:t> efterforskning, anlæg og organisation; Risikoafdækning</a:t>
            </a:r>
          </a:p>
          <a:p>
            <a:pPr marL="0" indent="0">
              <a:spcBef>
                <a:spcPts val="0"/>
              </a:spcBef>
              <a:buNone/>
            </a:pPr>
            <a:endParaRPr lang="da-DK" sz="1600" dirty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buNone/>
            </a:pPr>
            <a:r>
              <a:rPr lang="da-DK" sz="1500" b="1" dirty="0">
                <a:latin typeface="+mn-lt"/>
                <a:ea typeface="Verdana" pitchFamily="34" charset="0"/>
                <a:cs typeface="Verdana" pitchFamily="34" charset="0"/>
              </a:rPr>
              <a:t>Rådgivning / </a:t>
            </a:r>
            <a:r>
              <a:rPr lang="da-DK" sz="1500" b="1" dirty="0" smtClean="0">
                <a:latin typeface="+mn-lt"/>
                <a:ea typeface="Verdana" pitchFamily="34" charset="0"/>
                <a:cs typeface="Verdana" pitchFamily="34" charset="0"/>
              </a:rPr>
              <a:t>Konsulentopgaver:</a:t>
            </a:r>
          </a:p>
          <a:p>
            <a:pPr marL="0" indent="0">
              <a:buNone/>
            </a:pP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Thisted: udbygning 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af 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nuværende Værk, Tønder: 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udbygningsplan og løbende 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rådgivning, Stjerneanlæg 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ved 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Nordhavn, Hjørring 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(</a:t>
            </a:r>
            <a:r>
              <a:rPr lang="da-DK" sz="1600" dirty="0" err="1">
                <a:latin typeface="+mn-lt"/>
                <a:ea typeface="Verdana" pitchFamily="34" charset="0"/>
                <a:cs typeface="Verdana" pitchFamily="34" charset="0"/>
              </a:rPr>
              <a:t>seismik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), Helsingør 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(beskrivelse af borespåner mv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.), Farum 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(</a:t>
            </a:r>
            <a:r>
              <a:rPr lang="da-DK" sz="1600" dirty="0" err="1">
                <a:latin typeface="+mn-lt"/>
                <a:ea typeface="Verdana" pitchFamily="34" charset="0"/>
                <a:cs typeface="Verdana" pitchFamily="34" charset="0"/>
              </a:rPr>
              <a:t>seismik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 mv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.), Hillerød 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(</a:t>
            </a:r>
            <a:r>
              <a:rPr lang="da-DK" sz="1600" dirty="0" err="1">
                <a:latin typeface="+mn-lt"/>
                <a:ea typeface="Verdana" pitchFamily="34" charset="0"/>
                <a:cs typeface="Verdana" pitchFamily="34" charset="0"/>
              </a:rPr>
              <a:t>seismik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 mv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.), Viborg, Bornholm m.fl.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				</a:t>
            </a:r>
          </a:p>
          <a:p>
            <a:pPr marL="0" indent="0">
              <a:buNone/>
            </a:pPr>
            <a:endParaRPr lang="da-DK" sz="15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da-DK" sz="1500" b="1" dirty="0" smtClean="0">
                <a:latin typeface="+mn-lt"/>
                <a:ea typeface="Verdana" pitchFamily="34" charset="0"/>
                <a:cs typeface="Verdana" pitchFamily="34" charset="0"/>
              </a:rPr>
              <a:t>Forskningsprojekter: </a:t>
            </a:r>
            <a:r>
              <a:rPr lang="da-DK" sz="1500" dirty="0" smtClean="0">
                <a:latin typeface="+mn-lt"/>
                <a:ea typeface="Verdana" pitchFamily="34" charset="0"/>
                <a:cs typeface="Verdana" pitchFamily="34" charset="0"/>
              </a:rPr>
              <a:t>Forsknings- og Innovationsfonden ; 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 kritiske geologiske parametre for </a:t>
            </a:r>
            <a:r>
              <a:rPr lang="da-DK" sz="1600" dirty="0" err="1" smtClean="0">
                <a:latin typeface="+mn-lt"/>
                <a:ea typeface="Verdana" pitchFamily="34" charset="0"/>
                <a:cs typeface="Verdana" pitchFamily="34" charset="0"/>
              </a:rPr>
              <a:t>geotermi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 mm.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			</a:t>
            </a:r>
          </a:p>
          <a:p>
            <a:pPr marL="0" indent="0">
              <a:buNone/>
            </a:pPr>
            <a:r>
              <a:rPr lang="da-DK" sz="1500" b="1" dirty="0" smtClean="0">
                <a:latin typeface="+mn-lt"/>
                <a:ea typeface="Verdana" pitchFamily="34" charset="0"/>
                <a:cs typeface="Verdana" pitchFamily="34" charset="0"/>
              </a:rPr>
              <a:t>Internationale </a:t>
            </a:r>
            <a:r>
              <a:rPr lang="da-DK" sz="1500" b="1" dirty="0">
                <a:latin typeface="+mn-lt"/>
                <a:ea typeface="Verdana" pitchFamily="34" charset="0"/>
                <a:cs typeface="Verdana" pitchFamily="34" charset="0"/>
              </a:rPr>
              <a:t>projekter</a:t>
            </a:r>
            <a:r>
              <a:rPr lang="da-DK" sz="1500" b="1" dirty="0" smtClean="0">
                <a:latin typeface="+mn-lt"/>
                <a:ea typeface="Verdana" pitchFamily="34" charset="0"/>
                <a:cs typeface="Verdana" pitchFamily="34" charset="0"/>
              </a:rPr>
              <a:t>: </a:t>
            </a:r>
            <a:r>
              <a:rPr lang="da-DK" sz="1600" dirty="0" err="1" smtClean="0">
                <a:latin typeface="+mn-lt"/>
                <a:ea typeface="Verdana" pitchFamily="34" charset="0"/>
                <a:cs typeface="Verdana" pitchFamily="34" charset="0"/>
              </a:rPr>
              <a:t>Interreg-Geopower</a:t>
            </a:r>
            <a:r>
              <a:rPr lang="da-DK" sz="16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a-DK" sz="1600" dirty="0">
                <a:latin typeface="+mn-lt"/>
                <a:ea typeface="Verdana" pitchFamily="34" charset="0"/>
                <a:cs typeface="Verdana" pitchFamily="34" charset="0"/>
              </a:rPr>
              <a:t>(EU; dansk-tysk samarbejdsprojekt)</a:t>
            </a:r>
            <a:endParaRPr lang="da-DK" sz="1600" dirty="0" smtClean="0">
              <a:latin typeface="+mn-lt"/>
              <a:ea typeface="ＭＳ Ｐゴシック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da-DK" sz="1600" dirty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1600" dirty="0" smtClean="0">
              <a:latin typeface="+mn-lt"/>
              <a:ea typeface="ＭＳ Ｐゴシック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da-DK" sz="1600" dirty="0">
              <a:latin typeface="+mn-lt"/>
              <a:ea typeface="ＭＳ Ｐゴシック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1600" dirty="0">
              <a:latin typeface="+mn-lt"/>
              <a:ea typeface="ＭＳ Ｐゴシック"/>
              <a:cs typeface="Verdana" pitchFamily="34" charset="0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1611086" y="83068"/>
            <a:ext cx="6197600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solidFill>
                  <a:schemeClr val="bg1"/>
                </a:solidFill>
              </a:rPr>
              <a:t>Dyb </a:t>
            </a:r>
            <a:r>
              <a:rPr lang="da-DK" sz="2000" b="1" dirty="0" err="1" smtClean="0">
                <a:solidFill>
                  <a:schemeClr val="bg1"/>
                </a:solidFill>
              </a:rPr>
              <a:t>geotermi</a:t>
            </a:r>
            <a:r>
              <a:rPr lang="da-DK" sz="2000" b="1" dirty="0" smtClean="0">
                <a:solidFill>
                  <a:schemeClr val="bg1"/>
                </a:solidFill>
              </a:rPr>
              <a:t> – nyere tid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 rot="20713005">
            <a:off x="196282" y="3646115"/>
            <a:ext cx="56621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200" b="1" dirty="0" smtClean="0">
                <a:solidFill>
                  <a:srgbClr val="FF0000"/>
                </a:solidFill>
                <a:ea typeface="ＭＳ Ｐゴシック"/>
                <a:cs typeface="Verdana" pitchFamily="34" charset="0"/>
              </a:rPr>
              <a:t>Afsluttet eller lige ved at blive afsluttet…</a:t>
            </a:r>
            <a:endParaRPr lang="da-DK" sz="2200" b="1" dirty="0">
              <a:solidFill>
                <a:srgbClr val="FF0000"/>
              </a:solidFill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235023" y="1622356"/>
            <a:ext cx="4668672" cy="369332"/>
            <a:chOff x="235023" y="1622356"/>
            <a:chExt cx="4668672" cy="369332"/>
          </a:xfrm>
        </p:grpSpPr>
        <p:sp>
          <p:nvSpPr>
            <p:cNvPr id="4" name="Kløftet højrepil 3"/>
            <p:cNvSpPr/>
            <p:nvPr/>
          </p:nvSpPr>
          <p:spPr>
            <a:xfrm>
              <a:off x="235023" y="1646349"/>
              <a:ext cx="706918" cy="321346"/>
            </a:xfrm>
            <a:prstGeom prst="notchedRightArrow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" name="Tekstboks 2"/>
            <p:cNvSpPr txBox="1"/>
            <p:nvPr/>
          </p:nvSpPr>
          <p:spPr>
            <a:xfrm>
              <a:off x="1153886" y="1622356"/>
              <a:ext cx="3749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>
                  <a:ea typeface="ＭＳ Ｐゴシック"/>
                  <a:cs typeface="Verdana" pitchFamily="34" charset="0"/>
                </a:rPr>
                <a:t>Nye aktører, nye initiativer og </a:t>
              </a:r>
              <a:r>
                <a:rPr lang="da-DK" dirty="0" smtClean="0">
                  <a:ea typeface="ＭＳ Ｐゴシック"/>
                  <a:cs typeface="Verdana" pitchFamily="34" charset="0"/>
                </a:rPr>
                <a:t>ideer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7224103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tlfas.no/foto/tekstil/regnutstyr/4058_09_rainbowo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19"/>
            <a:ext cx="3132668" cy="18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2644" y="187"/>
            <a:ext cx="3130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Geotermi</a:t>
            </a:r>
            <a:r>
              <a:rPr lang="da-DK" b="1" dirty="0" smtClean="0"/>
              <a:t> </a:t>
            </a:r>
            <a:r>
              <a:rPr lang="da-DK" b="1" dirty="0" err="1" smtClean="0"/>
              <a:t>WebGIS</a:t>
            </a:r>
            <a:r>
              <a:rPr lang="da-DK" b="1" dirty="0" smtClean="0"/>
              <a:t>-portalen</a:t>
            </a:r>
            <a:endParaRPr lang="da-DK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3219752" y="62983"/>
            <a:ext cx="592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Samler og tilgængeliggør en lang række undergrundsdata relevante for geotermisk efterforskning og produktion  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207" y="2250569"/>
            <a:ext cx="312646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Konsulentopgaver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Forskningsprojekter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Screening af 28 byområder</a:t>
            </a:r>
            <a:endParaRPr lang="da-DK" dirty="0"/>
          </a:p>
        </p:txBody>
      </p:sp>
      <p:grpSp>
        <p:nvGrpSpPr>
          <p:cNvPr id="7" name="Gruppe 6"/>
          <p:cNvGrpSpPr/>
          <p:nvPr/>
        </p:nvGrpSpPr>
        <p:grpSpPr>
          <a:xfrm>
            <a:off x="3432930" y="794657"/>
            <a:ext cx="5405359" cy="2692297"/>
            <a:chOff x="3432930" y="794657"/>
            <a:chExt cx="5405359" cy="2692297"/>
          </a:xfrm>
        </p:grpSpPr>
        <p:sp>
          <p:nvSpPr>
            <p:cNvPr id="15" name="Tekstboks 14"/>
            <p:cNvSpPr txBox="1"/>
            <p:nvPr/>
          </p:nvSpPr>
          <p:spPr>
            <a:xfrm>
              <a:off x="3432930" y="1650593"/>
              <a:ext cx="29033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Bidrager til at reducere de </a:t>
              </a:r>
            </a:p>
            <a:p>
              <a:r>
                <a:rPr lang="da-DK" dirty="0" smtClean="0"/>
                <a:t>geologiske risici tilknyttet </a:t>
              </a:r>
            </a:p>
            <a:p>
              <a:r>
                <a:rPr lang="da-DK" dirty="0" err="1" smtClean="0"/>
                <a:t>geotermi</a:t>
              </a:r>
              <a:endParaRPr lang="da-DK" dirty="0"/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0" t="10666" r="4696" b="20159"/>
            <a:stretch/>
          </p:blipFill>
          <p:spPr>
            <a:xfrm>
              <a:off x="6336289" y="794657"/>
              <a:ext cx="2502000" cy="2692297"/>
            </a:xfrm>
            <a:prstGeom prst="rect">
              <a:avLst/>
            </a:prstGeom>
          </p:spPr>
        </p:pic>
      </p:grpSp>
      <p:grpSp>
        <p:nvGrpSpPr>
          <p:cNvPr id="17" name="Gruppe 16"/>
          <p:cNvGrpSpPr/>
          <p:nvPr/>
        </p:nvGrpSpPr>
        <p:grpSpPr>
          <a:xfrm>
            <a:off x="887203" y="3610371"/>
            <a:ext cx="8104414" cy="3218170"/>
            <a:chOff x="887203" y="3610371"/>
            <a:chExt cx="8104414" cy="3218170"/>
          </a:xfrm>
        </p:grpSpPr>
        <p:pic>
          <p:nvPicPr>
            <p:cNvPr id="18" name="Billede 4" descr="Modnings_RisikoNiveau"/>
            <p:cNvPicPr>
              <a:picLocks noChangeAspect="1"/>
            </p:cNvPicPr>
            <p:nvPr/>
          </p:nvPicPr>
          <p:blipFill>
            <a:blip r:embed="rId4"/>
            <a:srcRect t="41258" r="3580" b="4620"/>
            <a:stretch>
              <a:fillRect/>
            </a:stretch>
          </p:blipFill>
          <p:spPr bwMode="auto">
            <a:xfrm>
              <a:off x="887203" y="3610371"/>
              <a:ext cx="8104414" cy="321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Ellipse 18"/>
            <p:cNvSpPr/>
            <p:nvPr/>
          </p:nvSpPr>
          <p:spPr>
            <a:xfrm>
              <a:off x="1600036" y="6343228"/>
              <a:ext cx="900491" cy="44722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441717" y="6319172"/>
              <a:ext cx="778035" cy="447229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16" name="Tekstboks 15"/>
          <p:cNvSpPr txBox="1"/>
          <p:nvPr/>
        </p:nvSpPr>
        <p:spPr>
          <a:xfrm rot="18511192">
            <a:off x="-326353" y="4311118"/>
            <a:ext cx="27238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Solgt ud af arvesølvet?</a:t>
            </a:r>
          </a:p>
          <a:p>
            <a:r>
              <a:rPr lang="da-DK" b="1" dirty="0" smtClean="0">
                <a:solidFill>
                  <a:srgbClr val="FF0000"/>
                </a:solidFill>
              </a:rPr>
              <a:t>Hvad med fremtiden?</a:t>
            </a:r>
            <a:endParaRPr lang="da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74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407556" y="57834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/>
              <a:t>Nu og fremtiden?</a:t>
            </a:r>
            <a:endParaRPr lang="da-DK" sz="3600" b="1" dirty="0"/>
          </a:p>
        </p:txBody>
      </p:sp>
      <p:sp>
        <p:nvSpPr>
          <p:cNvPr id="21" name="Tekstboks 20"/>
          <p:cNvSpPr txBox="1"/>
          <p:nvPr/>
        </p:nvSpPr>
        <p:spPr>
          <a:xfrm>
            <a:off x="398443" y="745518"/>
            <a:ext cx="8277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ea typeface="ＭＳ Ｐゴシック"/>
                <a:cs typeface="Verdana" pitchFamily="34" charset="0"/>
              </a:rPr>
              <a:t>Fjernvarmeselskaberne: generelt i bero -  mange afventer udmøntningen af garanti ordningen…(men indtryk af at de store selskaber opererer med </a:t>
            </a:r>
            <a:r>
              <a:rPr lang="da-DK" sz="1600" dirty="0" err="1" smtClean="0">
                <a:ea typeface="ＭＳ Ｐゴシック"/>
                <a:cs typeface="Verdana" pitchFamily="34" charset="0"/>
              </a:rPr>
              <a:t>geotermi</a:t>
            </a:r>
            <a:r>
              <a:rPr lang="da-DK" sz="1600" dirty="0" smtClean="0">
                <a:ea typeface="ＭＳ Ｐゴシック"/>
                <a:cs typeface="Verdana" pitchFamily="34" charset="0"/>
              </a:rPr>
              <a:t> som en mulig medspiller i fremtidens varmeforsyning)</a:t>
            </a:r>
            <a:endParaRPr lang="da-DK" sz="1600" dirty="0"/>
          </a:p>
        </p:txBody>
      </p:sp>
      <p:sp>
        <p:nvSpPr>
          <p:cNvPr id="5" name="Tekstboks 4"/>
          <p:cNvSpPr txBox="1"/>
          <p:nvPr/>
        </p:nvSpPr>
        <p:spPr>
          <a:xfrm>
            <a:off x="-54430" y="1632856"/>
            <a:ext cx="8821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Flere igangværende projekter: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EUDP: Geotermisk pilotboring (sammen med Ross, HOFOR, Cowi)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EUDP: Kortlægning af muligheder for geologisk varmelagring (GRUK tovholder) 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0" y="2652204"/>
            <a:ext cx="942437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Flere ansøgninger ude eller på vej: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EUDP: Sæsonlagring af varmt vand i kalken i Storkøbenhavn (sammen med bl.a. Ross)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Innovationsfonden: </a:t>
            </a:r>
            <a:r>
              <a:rPr lang="da-DK" sz="1400" dirty="0" smtClean="0"/>
              <a:t>Fokus på reservoirkarakterisering, kvalitativ seismisk tolkning, temperatur, diagenese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og geokemisk modellering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Horizon 2020: </a:t>
            </a:r>
            <a:r>
              <a:rPr lang="da-DK" dirty="0" err="1" smtClean="0"/>
              <a:t>Vamelagring</a:t>
            </a:r>
            <a:r>
              <a:rPr lang="da-DK" dirty="0" smtClean="0"/>
              <a:t> med demonstrationsprojekter i Holland, Frankrig og DK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EUDP: Geotermisk pilotboring, fase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InterReg</a:t>
            </a:r>
            <a:r>
              <a:rPr lang="da-DK" dirty="0" smtClean="0"/>
              <a:t> Østersø regionen?</a:t>
            </a:r>
            <a:endParaRPr lang="da-DK" dirty="0"/>
          </a:p>
        </p:txBody>
      </p:sp>
      <p:grpSp>
        <p:nvGrpSpPr>
          <p:cNvPr id="4" name="Gruppe 3"/>
          <p:cNvGrpSpPr/>
          <p:nvPr/>
        </p:nvGrpSpPr>
        <p:grpSpPr>
          <a:xfrm>
            <a:off x="1061852" y="4621974"/>
            <a:ext cx="6871730" cy="2132007"/>
            <a:chOff x="1061852" y="4419608"/>
            <a:chExt cx="6871730" cy="2342570"/>
          </a:xfrm>
        </p:grpSpPr>
        <p:grpSp>
          <p:nvGrpSpPr>
            <p:cNvPr id="3" name="Gruppe 2"/>
            <p:cNvGrpSpPr/>
            <p:nvPr/>
          </p:nvGrpSpPr>
          <p:grpSpPr>
            <a:xfrm>
              <a:off x="1061852" y="4419608"/>
              <a:ext cx="6173567" cy="1304921"/>
              <a:chOff x="1061852" y="4125686"/>
              <a:chExt cx="6173567" cy="1304921"/>
            </a:xfrm>
          </p:grpSpPr>
          <p:sp>
            <p:nvSpPr>
              <p:cNvPr id="10" name="Kløftet højrepil 9"/>
              <p:cNvSpPr/>
              <p:nvPr/>
            </p:nvSpPr>
            <p:spPr>
              <a:xfrm rot="5400000">
                <a:off x="3496175" y="1691363"/>
                <a:ext cx="1304921" cy="6173567"/>
              </a:xfrm>
              <a:prstGeom prst="notch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" name="Tekstboks 10"/>
              <p:cNvSpPr txBox="1"/>
              <p:nvPr/>
            </p:nvSpPr>
            <p:spPr>
              <a:xfrm>
                <a:off x="3108125" y="4603391"/>
                <a:ext cx="20810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2800" b="1" dirty="0" smtClean="0"/>
                  <a:t>Bidrager til</a:t>
                </a:r>
                <a:endParaRPr lang="da-DK" sz="2800" b="1" dirty="0"/>
              </a:p>
            </p:txBody>
          </p:sp>
        </p:grpSp>
        <p:sp>
          <p:nvSpPr>
            <p:cNvPr id="12" name="Tekstboks 11"/>
            <p:cNvSpPr txBox="1"/>
            <p:nvPr/>
          </p:nvSpPr>
          <p:spPr>
            <a:xfrm>
              <a:off x="2503890" y="5747657"/>
              <a:ext cx="5429692" cy="1014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Reducere boreomkostninger</a:t>
              </a:r>
            </a:p>
            <a:p>
              <a:r>
                <a:rPr lang="da-DK" dirty="0" smtClean="0"/>
                <a:t>Minimere geologiske, tekniske og økonomiske risici</a:t>
              </a:r>
            </a:p>
            <a:p>
              <a:r>
                <a:rPr lang="da-DK" b="1" dirty="0" smtClean="0"/>
                <a:t>Gør </a:t>
              </a:r>
              <a:r>
                <a:rPr lang="da-DK" b="1" dirty="0" err="1" smtClean="0"/>
                <a:t>geotermi</a:t>
              </a:r>
              <a:r>
                <a:rPr lang="da-DK" b="1" dirty="0" smtClean="0"/>
                <a:t> til en attraktiv forretning </a:t>
              </a:r>
              <a:endParaRPr lang="da-DK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7642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>
          <a:xfrm>
            <a:off x="6147915" y="1895236"/>
            <a:ext cx="2571296" cy="6897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6315607" y="2886337"/>
            <a:ext cx="2571296" cy="6897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Ellipse 26"/>
          <p:cNvSpPr/>
          <p:nvPr/>
        </p:nvSpPr>
        <p:spPr>
          <a:xfrm>
            <a:off x="6496505" y="3686306"/>
            <a:ext cx="2571296" cy="6897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3951512" y="4206855"/>
            <a:ext cx="3350523" cy="9233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40775" y="3909033"/>
            <a:ext cx="3758342" cy="14031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/>
          <p:cNvSpPr/>
          <p:nvPr/>
        </p:nvSpPr>
        <p:spPr>
          <a:xfrm>
            <a:off x="4543329" y="888605"/>
            <a:ext cx="4471007" cy="8783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2645228" y="2390869"/>
            <a:ext cx="3502687" cy="1021662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6381089" y="303454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Regulering af afgifter</a:t>
            </a:r>
            <a:endParaRPr lang="da-DK" b="1" dirty="0"/>
          </a:p>
        </p:txBody>
      </p:sp>
      <p:sp>
        <p:nvSpPr>
          <p:cNvPr id="13" name="Tekstboks 12"/>
          <p:cNvSpPr txBox="1"/>
          <p:nvPr/>
        </p:nvSpPr>
        <p:spPr>
          <a:xfrm>
            <a:off x="6199892" y="2055446"/>
            <a:ext cx="246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Regulering af </a:t>
            </a:r>
            <a:r>
              <a:rPr lang="da-DK" b="1" dirty="0" smtClean="0"/>
              <a:t>tilskud</a:t>
            </a:r>
          </a:p>
          <a:p>
            <a:pPr algn="ctr"/>
            <a:r>
              <a:rPr lang="da-DK" sz="1000" b="1" i="1" dirty="0" smtClean="0"/>
              <a:t>biomasse</a:t>
            </a:r>
            <a:endParaRPr lang="da-DK" sz="1000" b="1" i="1" dirty="0"/>
          </a:p>
        </p:txBody>
      </p:sp>
      <p:sp>
        <p:nvSpPr>
          <p:cNvPr id="14" name="Tekstboks 13"/>
          <p:cNvSpPr txBox="1"/>
          <p:nvPr/>
        </p:nvSpPr>
        <p:spPr>
          <a:xfrm>
            <a:off x="4606258" y="926848"/>
            <a:ext cx="4429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err="1" smtClean="0"/>
              <a:t>GeoOp</a:t>
            </a:r>
            <a:r>
              <a:rPr lang="da-DK" b="1" dirty="0" smtClean="0"/>
              <a:t> </a:t>
            </a:r>
            <a:r>
              <a:rPr lang="da-DK" sz="1400" dirty="0" smtClean="0"/>
              <a:t>(Operatør på </a:t>
            </a:r>
            <a:r>
              <a:rPr lang="da-DK" sz="1400" dirty="0" err="1" smtClean="0"/>
              <a:t>geotermi</a:t>
            </a:r>
            <a:r>
              <a:rPr lang="da-DK" sz="1400" dirty="0"/>
              <a:t>)</a:t>
            </a:r>
            <a:endParaRPr lang="da-DK" sz="1400" dirty="0" smtClean="0"/>
          </a:p>
          <a:p>
            <a:pPr algn="ctr"/>
            <a:r>
              <a:rPr lang="da-DK" dirty="0" smtClean="0"/>
              <a:t>Operatør, professionalisering </a:t>
            </a:r>
            <a:r>
              <a:rPr lang="da-DK" dirty="0"/>
              <a:t>af </a:t>
            </a:r>
            <a:r>
              <a:rPr lang="da-DK" dirty="0" smtClean="0"/>
              <a:t>markedet</a:t>
            </a:r>
          </a:p>
          <a:p>
            <a:pPr algn="ctr"/>
            <a:r>
              <a:rPr lang="da-DK" dirty="0" smtClean="0"/>
              <a:t>Go BIG!</a:t>
            </a:r>
            <a:endParaRPr lang="da-DK" dirty="0"/>
          </a:p>
        </p:txBody>
      </p:sp>
      <p:grpSp>
        <p:nvGrpSpPr>
          <p:cNvPr id="8" name="Gruppe 7"/>
          <p:cNvGrpSpPr/>
          <p:nvPr/>
        </p:nvGrpSpPr>
        <p:grpSpPr>
          <a:xfrm rot="20627790">
            <a:off x="305901" y="776139"/>
            <a:ext cx="4471007" cy="878342"/>
            <a:chOff x="103191" y="349900"/>
            <a:chExt cx="4471007" cy="878342"/>
          </a:xfrm>
        </p:grpSpPr>
        <p:sp>
          <p:nvSpPr>
            <p:cNvPr id="7" name="Ellipse 6"/>
            <p:cNvSpPr/>
            <p:nvPr/>
          </p:nvSpPr>
          <p:spPr>
            <a:xfrm>
              <a:off x="103191" y="349900"/>
              <a:ext cx="4471007" cy="8783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Tekstboks 14"/>
            <p:cNvSpPr txBox="1"/>
            <p:nvPr/>
          </p:nvSpPr>
          <p:spPr>
            <a:xfrm>
              <a:off x="260197" y="494826"/>
              <a:ext cx="43140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b="1" dirty="0" smtClean="0"/>
                <a:t>Margretheholm og Sønderborg anlæg</a:t>
              </a:r>
            </a:p>
            <a:p>
              <a:pPr algn="ctr"/>
              <a:r>
                <a:rPr lang="da-DK" dirty="0" smtClean="0"/>
                <a:t>Drift og ydeevne…</a:t>
              </a:r>
              <a:endParaRPr lang="da-DK" dirty="0"/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115437" y="2195674"/>
            <a:ext cx="2106411" cy="1118384"/>
            <a:chOff x="115437" y="2195674"/>
            <a:chExt cx="2106411" cy="1118384"/>
          </a:xfrm>
        </p:grpSpPr>
        <p:sp>
          <p:nvSpPr>
            <p:cNvPr id="9" name="Ellipse 8"/>
            <p:cNvSpPr/>
            <p:nvPr/>
          </p:nvSpPr>
          <p:spPr>
            <a:xfrm>
              <a:off x="115437" y="2195674"/>
              <a:ext cx="2106411" cy="11183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kstboks 15"/>
            <p:cNvSpPr txBox="1"/>
            <p:nvPr/>
          </p:nvSpPr>
          <p:spPr>
            <a:xfrm>
              <a:off x="170148" y="2431701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b="1" dirty="0" smtClean="0"/>
                <a:t>Osmotisk energi</a:t>
              </a:r>
            </a:p>
            <a:p>
              <a:pPr algn="ctr"/>
              <a:r>
                <a:rPr lang="da-DK" dirty="0" smtClean="0"/>
                <a:t>Danfoss</a:t>
              </a:r>
              <a:endParaRPr lang="da-DK" dirty="0"/>
            </a:p>
          </p:txBody>
        </p:sp>
      </p:grpSp>
      <p:sp>
        <p:nvSpPr>
          <p:cNvPr id="17" name="Tekstboks 16"/>
          <p:cNvSpPr txBox="1"/>
          <p:nvPr/>
        </p:nvSpPr>
        <p:spPr>
          <a:xfrm>
            <a:off x="6496505" y="386202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err="1" smtClean="0"/>
              <a:t>Energikommisionen</a:t>
            </a:r>
            <a:endParaRPr lang="da-DK" dirty="0"/>
          </a:p>
        </p:txBody>
      </p:sp>
      <p:sp>
        <p:nvSpPr>
          <p:cNvPr id="18" name="Tekstboks 17"/>
          <p:cNvSpPr txBox="1"/>
          <p:nvPr/>
        </p:nvSpPr>
        <p:spPr>
          <a:xfrm>
            <a:off x="4064091" y="4345354"/>
            <a:ext cx="287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/>
              <a:t>Politiske mål</a:t>
            </a:r>
          </a:p>
          <a:p>
            <a:pPr algn="ctr"/>
            <a:r>
              <a:rPr lang="da-DK" dirty="0" smtClean="0"/>
              <a:t>Fri for fossile brændstoffer</a:t>
            </a:r>
            <a:endParaRPr lang="da-DK" dirty="0"/>
          </a:p>
        </p:txBody>
      </p:sp>
      <p:sp>
        <p:nvSpPr>
          <p:cNvPr id="19" name="Tekstboks 18"/>
          <p:cNvSpPr txBox="1"/>
          <p:nvPr/>
        </p:nvSpPr>
        <p:spPr>
          <a:xfrm>
            <a:off x="310786" y="4174197"/>
            <a:ext cx="3211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/>
              <a:t>Stigende sol- og vindenergi</a:t>
            </a:r>
          </a:p>
          <a:p>
            <a:pPr algn="ctr"/>
            <a:r>
              <a:rPr lang="da-DK" dirty="0" smtClean="0"/>
              <a:t>- mangel på fjernvarme</a:t>
            </a:r>
          </a:p>
          <a:p>
            <a:pPr algn="ctr"/>
            <a:r>
              <a:rPr lang="da-DK" dirty="0" smtClean="0"/>
              <a:t> - behov for varmelagring</a:t>
            </a: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2519508" y="2584882"/>
            <a:ext cx="3929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dirty="0" err="1" smtClean="0"/>
              <a:t>Geotermi</a:t>
            </a:r>
            <a:r>
              <a:rPr lang="da-DK" sz="3600" b="1" dirty="0" smtClean="0"/>
              <a:t> i DK ?  </a:t>
            </a:r>
            <a:endParaRPr lang="da-DK" sz="3600" dirty="0"/>
          </a:p>
        </p:txBody>
      </p:sp>
      <p:sp>
        <p:nvSpPr>
          <p:cNvPr id="30" name="Kløftet højrepil 29"/>
          <p:cNvSpPr/>
          <p:nvPr/>
        </p:nvSpPr>
        <p:spPr>
          <a:xfrm rot="3869130">
            <a:off x="3108852" y="2088413"/>
            <a:ext cx="290597" cy="344876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Kløftet højrepil 30"/>
          <p:cNvSpPr/>
          <p:nvPr/>
        </p:nvSpPr>
        <p:spPr>
          <a:xfrm rot="910445">
            <a:off x="2349622" y="2666493"/>
            <a:ext cx="290597" cy="344876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Kløftet højrepil 31"/>
          <p:cNvSpPr/>
          <p:nvPr/>
        </p:nvSpPr>
        <p:spPr>
          <a:xfrm rot="17112503">
            <a:off x="3108852" y="3297578"/>
            <a:ext cx="290597" cy="344876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Kløftet højrepil 32"/>
          <p:cNvSpPr/>
          <p:nvPr/>
        </p:nvSpPr>
        <p:spPr>
          <a:xfrm rot="14693148">
            <a:off x="5431767" y="3343646"/>
            <a:ext cx="290597" cy="344876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Kløftet højrepil 33"/>
          <p:cNvSpPr/>
          <p:nvPr/>
        </p:nvSpPr>
        <p:spPr>
          <a:xfrm rot="5805263">
            <a:off x="4616236" y="2053858"/>
            <a:ext cx="290597" cy="344876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Kløftet højrepil 34"/>
          <p:cNvSpPr/>
          <p:nvPr/>
        </p:nvSpPr>
        <p:spPr>
          <a:xfrm rot="9717238">
            <a:off x="6174853" y="2670055"/>
            <a:ext cx="290597" cy="344876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Kløftet højrepil 35"/>
          <p:cNvSpPr/>
          <p:nvPr/>
        </p:nvSpPr>
        <p:spPr>
          <a:xfrm rot="15878429">
            <a:off x="4119963" y="3459438"/>
            <a:ext cx="290597" cy="344876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Tekstboks 36"/>
          <p:cNvSpPr txBox="1"/>
          <p:nvPr/>
        </p:nvSpPr>
        <p:spPr>
          <a:xfrm>
            <a:off x="1666875" y="6128657"/>
            <a:ext cx="644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</a:rPr>
              <a:t>GEUS´ fremtidige rolle/forretningsmodel…</a:t>
            </a:r>
            <a:endParaRPr lang="da-D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0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ktangel 81"/>
          <p:cNvSpPr/>
          <p:nvPr/>
        </p:nvSpPr>
        <p:spPr>
          <a:xfrm>
            <a:off x="-7235" y="5013177"/>
            <a:ext cx="8467667" cy="144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1" name="Rektangel 80"/>
          <p:cNvSpPr/>
          <p:nvPr/>
        </p:nvSpPr>
        <p:spPr>
          <a:xfrm>
            <a:off x="-18984" y="6451283"/>
            <a:ext cx="8479416" cy="4238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61" name="Rektangel 2060"/>
          <p:cNvSpPr/>
          <p:nvPr/>
        </p:nvSpPr>
        <p:spPr>
          <a:xfrm>
            <a:off x="-31570" y="4591867"/>
            <a:ext cx="8479416" cy="423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60" name="Rektangel 2059"/>
          <p:cNvSpPr/>
          <p:nvPr/>
        </p:nvSpPr>
        <p:spPr>
          <a:xfrm>
            <a:off x="-7234" y="3390796"/>
            <a:ext cx="8455080" cy="12010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53" name="Rektangel 2052"/>
          <p:cNvSpPr/>
          <p:nvPr/>
        </p:nvSpPr>
        <p:spPr>
          <a:xfrm>
            <a:off x="-7235" y="2455348"/>
            <a:ext cx="8455080" cy="937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51" name="Rektangel 2050"/>
          <p:cNvSpPr/>
          <p:nvPr/>
        </p:nvSpPr>
        <p:spPr>
          <a:xfrm>
            <a:off x="-7235" y="692696"/>
            <a:ext cx="8474212" cy="17626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Bruger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5" y="1189566"/>
            <a:ext cx="357681" cy="4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uger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3" y="3444490"/>
            <a:ext cx="393059" cy="4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Lige pilforbindelse 2"/>
          <p:cNvCxnSpPr/>
          <p:nvPr/>
        </p:nvCxnSpPr>
        <p:spPr>
          <a:xfrm>
            <a:off x="395536" y="600140"/>
            <a:ext cx="8496944" cy="0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2603710" y="-57580"/>
            <a:ext cx="4245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err="1" smtClean="0"/>
              <a:t>Geotermi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WebGIS</a:t>
            </a:r>
            <a:r>
              <a:rPr lang="da-DK" sz="2800" b="1" dirty="0" smtClean="0"/>
              <a:t>-portalen</a:t>
            </a:r>
            <a:endParaRPr lang="da-DK" sz="2800" b="1" dirty="0"/>
          </a:p>
        </p:txBody>
      </p:sp>
      <p:sp>
        <p:nvSpPr>
          <p:cNvPr id="6" name="Tekstboks 5"/>
          <p:cNvSpPr txBox="1"/>
          <p:nvPr/>
        </p:nvSpPr>
        <p:spPr>
          <a:xfrm>
            <a:off x="102833" y="1680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2013</a:t>
            </a:r>
            <a:endParaRPr lang="da-DK" b="1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8460432" y="496997"/>
            <a:ext cx="0" cy="195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8100392" y="-83065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12. maj</a:t>
            </a:r>
          </a:p>
          <a:p>
            <a:r>
              <a:rPr lang="da-DK" b="1" dirty="0" smtClean="0"/>
              <a:t>2016</a:t>
            </a:r>
            <a:endParaRPr lang="da-DK" b="1" dirty="0"/>
          </a:p>
        </p:txBody>
      </p:sp>
      <p:sp>
        <p:nvSpPr>
          <p:cNvPr id="14" name="Tekstboks 13"/>
          <p:cNvSpPr txBox="1"/>
          <p:nvPr/>
        </p:nvSpPr>
        <p:spPr>
          <a:xfrm rot="16200000">
            <a:off x="-538760" y="1559316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err="1" smtClean="0"/>
              <a:t>Stratigrafisk</a:t>
            </a:r>
            <a:endParaRPr lang="da-DK" sz="1600" b="1" dirty="0"/>
          </a:p>
        </p:txBody>
      </p:sp>
      <p:sp>
        <p:nvSpPr>
          <p:cNvPr id="15" name="Tekstboks 14"/>
          <p:cNvSpPr txBox="1"/>
          <p:nvPr/>
        </p:nvSpPr>
        <p:spPr>
          <a:xfrm rot="16200000">
            <a:off x="-405421" y="3932648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Geofysisk</a:t>
            </a:r>
            <a:endParaRPr lang="da-DK" sz="1600" b="1" dirty="0"/>
          </a:p>
        </p:txBody>
      </p:sp>
      <p:sp>
        <p:nvSpPr>
          <p:cNvPr id="16" name="Tekstboks 15"/>
          <p:cNvSpPr txBox="1"/>
          <p:nvPr/>
        </p:nvSpPr>
        <p:spPr>
          <a:xfrm>
            <a:off x="18701" y="4594992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Geokemisk</a:t>
            </a:r>
            <a:endParaRPr lang="da-DK" sz="1600" b="1" dirty="0"/>
          </a:p>
        </p:txBody>
      </p:sp>
      <p:sp>
        <p:nvSpPr>
          <p:cNvPr id="17" name="Tekstboks 16"/>
          <p:cNvSpPr txBox="1"/>
          <p:nvPr/>
        </p:nvSpPr>
        <p:spPr>
          <a:xfrm rot="16200000">
            <a:off x="-401850" y="2785732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Reservoir</a:t>
            </a:r>
            <a:endParaRPr lang="da-DK" sz="1600" b="1" dirty="0"/>
          </a:p>
        </p:txBody>
      </p:sp>
      <p:sp>
        <p:nvSpPr>
          <p:cNvPr id="18" name="Tekstboks 17"/>
          <p:cNvSpPr txBox="1"/>
          <p:nvPr/>
        </p:nvSpPr>
        <p:spPr>
          <a:xfrm>
            <a:off x="10214" y="6516052"/>
            <a:ext cx="1157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IT, </a:t>
            </a:r>
            <a:r>
              <a:rPr lang="da-DK" sz="1600" b="1" dirty="0" err="1" smtClean="0"/>
              <a:t>inform</a:t>
            </a:r>
            <a:r>
              <a:rPr lang="da-DK" sz="1600" b="1" dirty="0" smtClean="0"/>
              <a:t>.</a:t>
            </a:r>
            <a:endParaRPr lang="da-DK" sz="1600" b="1" dirty="0"/>
          </a:p>
        </p:txBody>
      </p:sp>
      <p:cxnSp>
        <p:nvCxnSpPr>
          <p:cNvPr id="11" name="Lige pilforbindelse 10"/>
          <p:cNvCxnSpPr>
            <a:stCxn id="1026" idx="3"/>
          </p:cNvCxnSpPr>
          <p:nvPr/>
        </p:nvCxnSpPr>
        <p:spPr>
          <a:xfrm>
            <a:off x="683446" y="1402472"/>
            <a:ext cx="7783531" cy="104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>
            <a:off x="18701" y="1052513"/>
            <a:ext cx="8441731" cy="41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Boldreel, Lars Ole">
            <a:hlinkClick r:id="rId4" tooltip="http://mitwebsted.geus.dk:80/Person.aspx?guid=A6A3F375-E07C-4580-9553-8583EFE4A3B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1" y="2036009"/>
            <a:ext cx="352245" cy="4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Lige pilforbindelse 24"/>
          <p:cNvCxnSpPr/>
          <p:nvPr/>
        </p:nvCxnSpPr>
        <p:spPr>
          <a:xfrm flipV="1">
            <a:off x="711497" y="2265839"/>
            <a:ext cx="3925788" cy="87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/>
        </p:nvSpPr>
        <p:spPr>
          <a:xfrm>
            <a:off x="1925019" y="2061618"/>
            <a:ext cx="1498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Seismisk kortlægning</a:t>
            </a:r>
            <a:endParaRPr lang="da-DK" sz="1200" dirty="0"/>
          </a:p>
        </p:txBody>
      </p:sp>
      <p:sp>
        <p:nvSpPr>
          <p:cNvPr id="28" name="Tekstboks 27"/>
          <p:cNvSpPr txBox="1"/>
          <p:nvPr/>
        </p:nvSpPr>
        <p:spPr>
          <a:xfrm>
            <a:off x="3030382" y="3390796"/>
            <a:ext cx="393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Projektleder på </a:t>
            </a:r>
            <a:r>
              <a:rPr lang="da-DK" sz="1200" dirty="0" err="1" smtClean="0"/>
              <a:t>geotermi</a:t>
            </a:r>
            <a:r>
              <a:rPr lang="da-DK" sz="1200" dirty="0" smtClean="0"/>
              <a:t> forskningsprojektet, div. kort mm.</a:t>
            </a:r>
            <a:endParaRPr lang="da-DK" sz="1200" dirty="0"/>
          </a:p>
        </p:txBody>
      </p:sp>
      <p:sp>
        <p:nvSpPr>
          <p:cNvPr id="29" name="Tekstboks 28"/>
          <p:cNvSpPr txBox="1"/>
          <p:nvPr/>
        </p:nvSpPr>
        <p:spPr>
          <a:xfrm>
            <a:off x="3736720" y="780467"/>
            <a:ext cx="142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Projektejer,  geologi</a:t>
            </a:r>
            <a:endParaRPr lang="da-DK" sz="1200" dirty="0"/>
          </a:p>
        </p:txBody>
      </p:sp>
      <p:cxnSp>
        <p:nvCxnSpPr>
          <p:cNvPr id="30" name="Lige pilforbindelse 29"/>
          <p:cNvCxnSpPr/>
          <p:nvPr/>
        </p:nvCxnSpPr>
        <p:spPr>
          <a:xfrm>
            <a:off x="680234" y="3613217"/>
            <a:ext cx="778674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Beckwith, Hanne">
            <a:hlinkClick r:id="rId6" tooltip="http://mitwebsted.geus.dk:80/Person.aspx?guid=77487BD8-1E6A-4436-8B68-241D0856371F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4" y="1612963"/>
            <a:ext cx="358790" cy="4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Lige pilforbindelse 32"/>
          <p:cNvCxnSpPr/>
          <p:nvPr/>
        </p:nvCxnSpPr>
        <p:spPr>
          <a:xfrm>
            <a:off x="665828" y="1793319"/>
            <a:ext cx="7801149" cy="332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boks 33"/>
          <p:cNvSpPr txBox="1"/>
          <p:nvPr/>
        </p:nvSpPr>
        <p:spPr>
          <a:xfrm>
            <a:off x="3743984" y="1602689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Projektsekretær</a:t>
            </a:r>
            <a:endParaRPr lang="da-DK" sz="1200" dirty="0"/>
          </a:p>
        </p:txBody>
      </p:sp>
      <p:pic>
        <p:nvPicPr>
          <p:cNvPr id="2056" name="Picture 8" descr="Brugerf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75" y="3627084"/>
            <a:ext cx="369668" cy="4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Lige pilforbindelse 35"/>
          <p:cNvCxnSpPr>
            <a:stCxn id="2056" idx="3"/>
          </p:cNvCxnSpPr>
          <p:nvPr/>
        </p:nvCxnSpPr>
        <p:spPr>
          <a:xfrm flipV="1">
            <a:off x="3644343" y="3846781"/>
            <a:ext cx="3688800" cy="3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boks 37"/>
          <p:cNvSpPr txBox="1"/>
          <p:nvPr/>
        </p:nvSpPr>
        <p:spPr>
          <a:xfrm>
            <a:off x="4750978" y="3645024"/>
            <a:ext cx="1498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Seismisk kortlægning</a:t>
            </a:r>
            <a:endParaRPr lang="da-DK" sz="1200" dirty="0"/>
          </a:p>
        </p:txBody>
      </p:sp>
      <p:pic>
        <p:nvPicPr>
          <p:cNvPr id="2058" name="Picture 10" descr="Brugerfo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75" y="4067165"/>
            <a:ext cx="367026" cy="4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Lige pilforbindelse 40"/>
          <p:cNvCxnSpPr>
            <a:stCxn id="2058" idx="3"/>
          </p:cNvCxnSpPr>
          <p:nvPr/>
        </p:nvCxnSpPr>
        <p:spPr>
          <a:xfrm flipV="1">
            <a:off x="3641701" y="4257688"/>
            <a:ext cx="3691442" cy="279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boks 43"/>
          <p:cNvSpPr txBox="1"/>
          <p:nvPr/>
        </p:nvSpPr>
        <p:spPr>
          <a:xfrm>
            <a:off x="4729440" y="4057283"/>
            <a:ext cx="1498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Seismisk kortlægning</a:t>
            </a:r>
            <a:endParaRPr lang="da-DK" sz="1200" dirty="0"/>
          </a:p>
        </p:txBody>
      </p:sp>
      <p:pic>
        <p:nvPicPr>
          <p:cNvPr id="2065" name="Picture 16" descr="Brugerfo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5" y="2915265"/>
            <a:ext cx="352923" cy="4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Lige pilforbindelse 58"/>
          <p:cNvCxnSpPr/>
          <p:nvPr/>
        </p:nvCxnSpPr>
        <p:spPr>
          <a:xfrm>
            <a:off x="686566" y="3100066"/>
            <a:ext cx="496555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ge pilforbindelse 61"/>
          <p:cNvCxnSpPr/>
          <p:nvPr/>
        </p:nvCxnSpPr>
        <p:spPr>
          <a:xfrm flipV="1">
            <a:off x="7289246" y="2138501"/>
            <a:ext cx="827783" cy="43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boks 63"/>
          <p:cNvSpPr txBox="1"/>
          <p:nvPr/>
        </p:nvSpPr>
        <p:spPr>
          <a:xfrm>
            <a:off x="7360516" y="1896104"/>
            <a:ext cx="791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Tegninger</a:t>
            </a:r>
            <a:endParaRPr lang="da-DK" sz="1200" dirty="0"/>
          </a:p>
        </p:txBody>
      </p:sp>
      <p:pic>
        <p:nvPicPr>
          <p:cNvPr id="2069" name="Picture 20" descr="Thuesen, Carsten E.">
            <a:hlinkClick r:id="rId11" tooltip="http://mitwebsted.geus.dk:80/Person.aspx?guid=18771270-43E7-4739-AE57-94A74C849A96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27" y="6453246"/>
            <a:ext cx="344760" cy="4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kstboks 65"/>
          <p:cNvSpPr txBox="1"/>
          <p:nvPr/>
        </p:nvSpPr>
        <p:spPr>
          <a:xfrm>
            <a:off x="7767487" y="638267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Hjemme-</a:t>
            </a:r>
          </a:p>
          <a:p>
            <a:r>
              <a:rPr lang="da-DK" sz="1200" dirty="0" smtClean="0"/>
              <a:t>side</a:t>
            </a:r>
            <a:endParaRPr lang="da-DK" sz="1200" dirty="0"/>
          </a:p>
        </p:txBody>
      </p:sp>
      <p:cxnSp>
        <p:nvCxnSpPr>
          <p:cNvPr id="67" name="Lige pilforbindelse 66"/>
          <p:cNvCxnSpPr/>
          <p:nvPr/>
        </p:nvCxnSpPr>
        <p:spPr>
          <a:xfrm flipV="1">
            <a:off x="8016483" y="6623779"/>
            <a:ext cx="450494" cy="21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boks 68"/>
          <p:cNvSpPr txBox="1"/>
          <p:nvPr/>
        </p:nvSpPr>
        <p:spPr>
          <a:xfrm rot="16200000">
            <a:off x="-457278" y="5621926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Datacenter</a:t>
            </a:r>
            <a:endParaRPr lang="da-DK" sz="1600" b="1" dirty="0"/>
          </a:p>
        </p:txBody>
      </p:sp>
      <p:pic>
        <p:nvPicPr>
          <p:cNvPr id="2050" name="Picture 2" descr="Nielsen, Lars Henrik">
            <a:hlinkClick r:id="rId13" tooltip="http://mitwebsted.geus.dk:80/Person.aspx?guid=AB5B4ECF-8429-4FD2-B574-7C57FD84888A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1" y="764704"/>
            <a:ext cx="358269" cy="42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ntranet.geus.dk/websteder/medarbejderfotos/Medarbejderfotos/tl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69" y="4594992"/>
            <a:ext cx="353390" cy="4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Lige pilforbindelse 44"/>
          <p:cNvCxnSpPr/>
          <p:nvPr/>
        </p:nvCxnSpPr>
        <p:spPr>
          <a:xfrm flipV="1">
            <a:off x="2580428" y="4793630"/>
            <a:ext cx="217055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boks 45"/>
          <p:cNvSpPr txBox="1"/>
          <p:nvPr/>
        </p:nvSpPr>
        <p:spPr>
          <a:xfrm>
            <a:off x="2794237" y="4570095"/>
            <a:ext cx="691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 smtClean="0"/>
              <a:t>Salinitet</a:t>
            </a:r>
            <a:endParaRPr lang="da-DK" sz="1200" dirty="0"/>
          </a:p>
        </p:txBody>
      </p:sp>
      <p:pic>
        <p:nvPicPr>
          <p:cNvPr id="2067" name="Picture 18" descr="Sølberg, Stefan">
            <a:hlinkClick r:id="rId17" tooltip="http://mitwebsted.geus.dk:80/Person.aspx?guid=A07A8C05-A334-4C31-807B-E6B35D0ECC5D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02" y="1926464"/>
            <a:ext cx="357188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jetursson, Bjarni">
            <a:hlinkClick r:id="rId19" tooltip="http://mitwebsted.geus.dk:80/Person.aspx?guid=67716DF5-6AAE-4AAC-8EAE-99DEA0162B65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47" y="5516110"/>
            <a:ext cx="418555" cy="4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ugerfot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47" y="5022948"/>
            <a:ext cx="418555" cy="4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ugerfoto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83" y="5815813"/>
            <a:ext cx="388291" cy="4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ugerfot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5" y="5326658"/>
            <a:ext cx="436351" cy="5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kstboks 50"/>
          <p:cNvSpPr txBox="1"/>
          <p:nvPr/>
        </p:nvSpPr>
        <p:spPr>
          <a:xfrm>
            <a:off x="3707904" y="1176963"/>
            <a:ext cx="1503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Projektleder,  geologi</a:t>
            </a:r>
            <a:endParaRPr lang="da-DK" sz="1200" dirty="0"/>
          </a:p>
        </p:txBody>
      </p:sp>
      <p:cxnSp>
        <p:nvCxnSpPr>
          <p:cNvPr id="52" name="Lige pilforbindelse 51"/>
          <p:cNvCxnSpPr/>
          <p:nvPr/>
        </p:nvCxnSpPr>
        <p:spPr>
          <a:xfrm flipV="1">
            <a:off x="3252782" y="6046939"/>
            <a:ext cx="1907533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boks 53"/>
          <p:cNvSpPr txBox="1"/>
          <p:nvPr/>
        </p:nvSpPr>
        <p:spPr>
          <a:xfrm>
            <a:off x="3203848" y="5805174"/>
            <a:ext cx="2003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Borerapporter, digitalisering</a:t>
            </a:r>
            <a:endParaRPr lang="da-DK" sz="1200" dirty="0"/>
          </a:p>
        </p:txBody>
      </p:sp>
      <p:cxnSp>
        <p:nvCxnSpPr>
          <p:cNvPr id="55" name="Lige pilforbindelse 54"/>
          <p:cNvCxnSpPr>
            <a:stCxn id="9" idx="3"/>
          </p:cNvCxnSpPr>
          <p:nvPr/>
        </p:nvCxnSpPr>
        <p:spPr>
          <a:xfrm>
            <a:off x="7057702" y="5765250"/>
            <a:ext cx="140208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boks 59"/>
          <p:cNvSpPr txBox="1"/>
          <p:nvPr/>
        </p:nvSpPr>
        <p:spPr>
          <a:xfrm>
            <a:off x="7294635" y="5417580"/>
            <a:ext cx="554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Portal</a:t>
            </a:r>
            <a:endParaRPr lang="da-DK" sz="1200" dirty="0"/>
          </a:p>
        </p:txBody>
      </p:sp>
      <p:cxnSp>
        <p:nvCxnSpPr>
          <p:cNvPr id="61" name="Lige pilforbindelse 60"/>
          <p:cNvCxnSpPr/>
          <p:nvPr/>
        </p:nvCxnSpPr>
        <p:spPr>
          <a:xfrm>
            <a:off x="7045759" y="5242176"/>
            <a:ext cx="140208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kstboks 62"/>
          <p:cNvSpPr txBox="1"/>
          <p:nvPr/>
        </p:nvSpPr>
        <p:spPr>
          <a:xfrm>
            <a:off x="7329536" y="5013176"/>
            <a:ext cx="68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GIS-kort</a:t>
            </a:r>
            <a:endParaRPr lang="da-DK" sz="1200" dirty="0"/>
          </a:p>
        </p:txBody>
      </p:sp>
      <p:cxnSp>
        <p:nvCxnSpPr>
          <p:cNvPr id="65" name="Lige pilforbindelse 64"/>
          <p:cNvCxnSpPr/>
          <p:nvPr/>
        </p:nvCxnSpPr>
        <p:spPr>
          <a:xfrm flipV="1">
            <a:off x="1691680" y="5556079"/>
            <a:ext cx="46805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boks 67"/>
          <p:cNvSpPr txBox="1"/>
          <p:nvPr/>
        </p:nvSpPr>
        <p:spPr>
          <a:xfrm>
            <a:off x="2929328" y="5351726"/>
            <a:ext cx="646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SAMBA</a:t>
            </a:r>
            <a:endParaRPr lang="da-DK" sz="1200" dirty="0"/>
          </a:p>
        </p:txBody>
      </p:sp>
      <p:cxnSp>
        <p:nvCxnSpPr>
          <p:cNvPr id="70" name="Lige pilforbindelse 69"/>
          <p:cNvCxnSpPr>
            <a:stCxn id="2063" idx="1"/>
          </p:cNvCxnSpPr>
          <p:nvPr/>
        </p:nvCxnSpPr>
        <p:spPr>
          <a:xfrm flipV="1">
            <a:off x="303718" y="2716044"/>
            <a:ext cx="5366990" cy="12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Brugerfot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8" y="2495634"/>
            <a:ext cx="372356" cy="4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kstboks 71"/>
          <p:cNvSpPr txBox="1"/>
          <p:nvPr/>
        </p:nvSpPr>
        <p:spPr>
          <a:xfrm>
            <a:off x="1997688" y="2503170"/>
            <a:ext cx="1045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Reservoirdata</a:t>
            </a:r>
            <a:endParaRPr lang="da-DK" sz="1200" dirty="0"/>
          </a:p>
        </p:txBody>
      </p:sp>
      <p:sp>
        <p:nvSpPr>
          <p:cNvPr id="73" name="Tekstboks 72"/>
          <p:cNvSpPr txBox="1"/>
          <p:nvPr/>
        </p:nvSpPr>
        <p:spPr>
          <a:xfrm>
            <a:off x="2000260" y="2894032"/>
            <a:ext cx="1045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Reservoirdata</a:t>
            </a:r>
            <a:endParaRPr lang="da-DK" sz="1200" dirty="0"/>
          </a:p>
        </p:txBody>
      </p:sp>
      <p:sp>
        <p:nvSpPr>
          <p:cNvPr id="2062" name="Tekstboks 2061"/>
          <p:cNvSpPr txBox="1"/>
          <p:nvPr/>
        </p:nvSpPr>
        <p:spPr>
          <a:xfrm>
            <a:off x="1367110" y="332656"/>
            <a:ext cx="2347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 smtClean="0">
                <a:solidFill>
                  <a:srgbClr val="FF0000"/>
                </a:solidFill>
              </a:rPr>
              <a:t>Datagenerering, tolkning, QC</a:t>
            </a:r>
            <a:endParaRPr lang="da-DK" sz="1400" i="1" dirty="0">
              <a:solidFill>
                <a:srgbClr val="FF0000"/>
              </a:solidFill>
            </a:endParaRPr>
          </a:p>
        </p:txBody>
      </p:sp>
      <p:sp>
        <p:nvSpPr>
          <p:cNvPr id="84" name="Tekstboks 83"/>
          <p:cNvSpPr txBox="1"/>
          <p:nvPr/>
        </p:nvSpPr>
        <p:spPr>
          <a:xfrm>
            <a:off x="5436096" y="330560"/>
            <a:ext cx="222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 smtClean="0">
                <a:solidFill>
                  <a:srgbClr val="FF0000"/>
                </a:solidFill>
              </a:rPr>
              <a:t>Database og </a:t>
            </a:r>
            <a:r>
              <a:rPr lang="da-DK" sz="1400" i="1" dirty="0">
                <a:solidFill>
                  <a:srgbClr val="FF0000"/>
                </a:solidFill>
              </a:rPr>
              <a:t>k</a:t>
            </a:r>
            <a:r>
              <a:rPr lang="da-DK" sz="1400" i="1" dirty="0" smtClean="0">
                <a:solidFill>
                  <a:srgbClr val="FF0000"/>
                </a:solidFill>
              </a:rPr>
              <a:t>ortgenerering</a:t>
            </a:r>
            <a:endParaRPr lang="da-DK" sz="1400" i="1" dirty="0">
              <a:solidFill>
                <a:srgbClr val="FF0000"/>
              </a:solidFill>
            </a:endParaRPr>
          </a:p>
        </p:txBody>
      </p:sp>
      <p:sp>
        <p:nvSpPr>
          <p:cNvPr id="85" name="Tekstboks 84"/>
          <p:cNvSpPr txBox="1"/>
          <p:nvPr/>
        </p:nvSpPr>
        <p:spPr>
          <a:xfrm>
            <a:off x="7668344" y="332656"/>
            <a:ext cx="619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 smtClean="0">
                <a:solidFill>
                  <a:srgbClr val="FF0000"/>
                </a:solidFill>
              </a:rPr>
              <a:t>Portal</a:t>
            </a:r>
            <a:endParaRPr lang="da-DK" sz="1400" i="1" dirty="0">
              <a:solidFill>
                <a:srgbClr val="FF0000"/>
              </a:solidFill>
            </a:endParaRPr>
          </a:p>
        </p:txBody>
      </p:sp>
      <p:pic>
        <p:nvPicPr>
          <p:cNvPr id="1036" name="Picture 12" descr="Knudsen, Henrik">
            <a:hlinkClick r:id="rId25" tooltip="http://mitwebsted.geus.dk:80/Person.aspx?guid=35212D8A-0BEC-4296-B07E-CE96EC47F06D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12" y="5311482"/>
            <a:ext cx="390486" cy="4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US PW 5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GEUS PW 5_2.pot</Template>
  <TotalTime>8694</TotalTime>
  <Words>893</Words>
  <Application>Microsoft Office PowerPoint</Application>
  <PresentationFormat>Skærmshow (4:3)</PresentationFormat>
  <Paragraphs>133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GEUS PW 5_2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GEUS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Henrik Klinge Pedersen</dc:creator>
  <cp:lastModifiedBy>Vosgerau, Henrik</cp:lastModifiedBy>
  <cp:revision>445</cp:revision>
  <cp:lastPrinted>2016-05-02T14:34:02Z</cp:lastPrinted>
  <dcterms:created xsi:type="dcterms:W3CDTF">2010-03-09T13:42:06Z</dcterms:created>
  <dcterms:modified xsi:type="dcterms:W3CDTF">2016-05-02T14:37:56Z</dcterms:modified>
</cp:coreProperties>
</file>